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35"/>
  </p:normalViewPr>
  <p:slideViewPr>
    <p:cSldViewPr snapToGrid="0" snapToObjects="1">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653513-5D67-FC4E-AFFD-67378E400C08}"/>
              </a:ext>
            </a:extLst>
          </p:cNvPr>
          <p:cNvPicPr>
            <a:picLocks noChangeAspect="1"/>
          </p:cNvPicPr>
          <p:nvPr userDrawn="1"/>
        </p:nvPicPr>
        <p:blipFill>
          <a:blip r:embed="rId2"/>
          <a:srcRect/>
          <a:stretch/>
        </p:blipFill>
        <p:spPr>
          <a:xfrm>
            <a:off x="5413" y="0"/>
            <a:ext cx="12181173" cy="6858000"/>
          </a:xfrm>
          <a:prstGeom prst="rect">
            <a:avLst/>
          </a:prstGeom>
        </p:spPr>
      </p:pic>
    </p:spTree>
    <p:extLst>
      <p:ext uri="{BB962C8B-B14F-4D97-AF65-F5344CB8AC3E}">
        <p14:creationId xmlns:p14="http://schemas.microsoft.com/office/powerpoint/2010/main" val="93538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7B8D91-6A8B-A34F-9F5E-682D9871B5F1}"/>
              </a:ext>
            </a:extLst>
          </p:cNvPr>
          <p:cNvPicPr>
            <a:picLocks noChangeAspect="1"/>
          </p:cNvPicPr>
          <p:nvPr userDrawn="1"/>
        </p:nvPicPr>
        <p:blipFill>
          <a:blip r:embed="rId2"/>
          <a:srcRect/>
          <a:stretch/>
        </p:blipFill>
        <p:spPr>
          <a:xfrm>
            <a:off x="5413" y="0"/>
            <a:ext cx="12181173" cy="6858000"/>
          </a:xfrm>
          <a:prstGeom prst="rect">
            <a:avLst/>
          </a:prstGeom>
        </p:spPr>
      </p:pic>
      <p:sp>
        <p:nvSpPr>
          <p:cNvPr id="3" name="Text Placeholder 2">
            <a:extLst>
              <a:ext uri="{FF2B5EF4-FFF2-40B4-BE49-F238E27FC236}">
                <a16:creationId xmlns:a16="http://schemas.microsoft.com/office/drawing/2014/main" id="{CEA096C8-346E-4338-BA2C-C725B2EC3110}"/>
              </a:ext>
            </a:extLst>
          </p:cNvPr>
          <p:cNvSpPr>
            <a:spLocks noGrp="1"/>
          </p:cNvSpPr>
          <p:nvPr>
            <p:ph type="body" sz="quarter" idx="10"/>
          </p:nvPr>
        </p:nvSpPr>
        <p:spPr>
          <a:xfrm>
            <a:off x="616682" y="1714438"/>
            <a:ext cx="5627811" cy="2949697"/>
          </a:xfrm>
        </p:spPr>
        <p:txBody>
          <a:bodyPr>
            <a:noAutofit/>
          </a:bodyPr>
          <a:lstStyle>
            <a:lvl1pPr marL="0" indent="0">
              <a:buNone/>
              <a:defRPr sz="6000" b="1">
                <a:solidFill>
                  <a:srgbClr val="00669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57280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Internal">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F3B86-3A3A-C34D-9C87-7782ED8477CB}"/>
              </a:ext>
            </a:extLst>
          </p:cNvPr>
          <p:cNvPicPr>
            <a:picLocks noChangeAspect="1"/>
          </p:cNvPicPr>
          <p:nvPr userDrawn="1"/>
        </p:nvPicPr>
        <p:blipFill>
          <a:blip r:embed="rId2"/>
          <a:srcRect/>
          <a:stretch/>
        </p:blipFill>
        <p:spPr>
          <a:xfrm>
            <a:off x="5413" y="0"/>
            <a:ext cx="12181173" cy="6858000"/>
          </a:xfrm>
          <a:prstGeom prst="rect">
            <a:avLst/>
          </a:prstGeom>
        </p:spPr>
      </p:pic>
      <p:sp>
        <p:nvSpPr>
          <p:cNvPr id="3" name="Text Placeholder 2">
            <a:extLst>
              <a:ext uri="{FF2B5EF4-FFF2-40B4-BE49-F238E27FC236}">
                <a16:creationId xmlns:a16="http://schemas.microsoft.com/office/drawing/2014/main" id="{18C50935-8DE5-410F-93C0-3DC0294F511F}"/>
              </a:ext>
            </a:extLst>
          </p:cNvPr>
          <p:cNvSpPr>
            <a:spLocks noGrp="1"/>
          </p:cNvSpPr>
          <p:nvPr>
            <p:ph type="body" sz="quarter" idx="10"/>
          </p:nvPr>
        </p:nvSpPr>
        <p:spPr>
          <a:xfrm>
            <a:off x="522898" y="226280"/>
            <a:ext cx="4037379" cy="852243"/>
          </a:xfrm>
        </p:spPr>
        <p:txBody>
          <a:bodyPr/>
          <a:lstStyle>
            <a:lvl1pPr marL="0" indent="0">
              <a:buNone/>
              <a:defRPr b="1">
                <a:solidFill>
                  <a:srgbClr val="006699"/>
                </a:solidFill>
                <a:latin typeface="Arial" panose="020B0604020202020204" pitchFamily="34" charset="0"/>
                <a:cs typeface="Arial" panose="020B0604020202020204" pitchFamily="34" charset="0"/>
              </a:defRPr>
            </a:lvl1pPr>
            <a:lvl2pPr marL="457200" indent="0">
              <a:buNone/>
              <a:defRPr b="1">
                <a:solidFill>
                  <a:srgbClr val="006699"/>
                </a:solidFill>
                <a:latin typeface="Arial" panose="020B0604020202020204" pitchFamily="34" charset="0"/>
                <a:cs typeface="Arial" panose="020B0604020202020204" pitchFamily="34" charset="0"/>
              </a:defRPr>
            </a:lvl2pPr>
            <a:lvl3pPr marL="914400" indent="0">
              <a:buNone/>
              <a:defRPr b="1">
                <a:solidFill>
                  <a:srgbClr val="006699"/>
                </a:solidFill>
                <a:latin typeface="Arial" panose="020B0604020202020204" pitchFamily="34" charset="0"/>
                <a:cs typeface="Arial" panose="020B0604020202020204" pitchFamily="34" charset="0"/>
              </a:defRPr>
            </a:lvl3pPr>
            <a:lvl4pPr marL="1371600" indent="0">
              <a:buNone/>
              <a:defRPr b="1">
                <a:solidFill>
                  <a:srgbClr val="006699"/>
                </a:solidFill>
                <a:latin typeface="Arial" panose="020B0604020202020204" pitchFamily="34" charset="0"/>
                <a:cs typeface="Arial" panose="020B0604020202020204" pitchFamily="34" charset="0"/>
              </a:defRPr>
            </a:lvl4pPr>
            <a:lvl5pPr marL="1828800" indent="0">
              <a:buNone/>
              <a:defRPr b="1">
                <a:solidFill>
                  <a:srgbClr val="006699"/>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531301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9C184-2C8D-A144-9C77-BAC0B73F1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5779E-B709-BE41-9394-01503EED8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FA6C5-1934-9548-9D78-4D9244A9F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DB8A2-312E-034E-8CF5-2472751B3003}" type="datetimeFigureOut">
              <a:rPr lang="en-US" smtClean="0"/>
              <a:t>6/2/2022</a:t>
            </a:fld>
            <a:endParaRPr lang="en-US"/>
          </a:p>
        </p:txBody>
      </p:sp>
      <p:sp>
        <p:nvSpPr>
          <p:cNvPr id="5" name="Footer Placeholder 4">
            <a:extLst>
              <a:ext uri="{FF2B5EF4-FFF2-40B4-BE49-F238E27FC236}">
                <a16:creationId xmlns:a16="http://schemas.microsoft.com/office/drawing/2014/main" id="{413F9459-AD67-5A4C-B2EE-55C6F25D22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6F422B-3C0C-FD46-80EF-9850D66688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F0AC6-171C-4443-BB9D-8CA9E2E991E6}" type="slidenum">
              <a:rPr lang="en-US" smtClean="0"/>
              <a:t>‹#›</a:t>
            </a:fld>
            <a:endParaRPr lang="en-US"/>
          </a:p>
        </p:txBody>
      </p:sp>
    </p:spTree>
    <p:extLst>
      <p:ext uri="{BB962C8B-B14F-4D97-AF65-F5344CB8AC3E}">
        <p14:creationId xmlns:p14="http://schemas.microsoft.com/office/powerpoint/2010/main" val="3041045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3EDCA-F7E2-4E97-9809-853595506557}"/>
              </a:ext>
            </a:extLst>
          </p:cNvPr>
          <p:cNvSpPr>
            <a:spLocks noGrp="1"/>
          </p:cNvSpPr>
          <p:nvPr>
            <p:ph type="body" sz="quarter" idx="10"/>
          </p:nvPr>
        </p:nvSpPr>
        <p:spPr>
          <a:xfrm>
            <a:off x="522898" y="226280"/>
            <a:ext cx="10959856" cy="852243"/>
          </a:xfrm>
        </p:spPr>
        <p:txBody>
          <a:bodyPr>
            <a:normAutofit fontScale="92500" lnSpcReduction="20000"/>
          </a:bodyPr>
          <a:lstStyle/>
          <a:p>
            <a:pPr algn="ctr"/>
            <a:endParaRPr lang="en-US" dirty="0"/>
          </a:p>
          <a:p>
            <a:pPr algn="ctr"/>
            <a:r>
              <a:rPr lang="en-US" dirty="0"/>
              <a:t>Continuing Medical Education Commercial Disclosure</a:t>
            </a:r>
          </a:p>
        </p:txBody>
      </p:sp>
      <p:sp>
        <p:nvSpPr>
          <p:cNvPr id="3" name="TextBox 2">
            <a:extLst>
              <a:ext uri="{FF2B5EF4-FFF2-40B4-BE49-F238E27FC236}">
                <a16:creationId xmlns:a16="http://schemas.microsoft.com/office/drawing/2014/main" id="{40791FE6-7DAA-4165-8936-C923AD7C36C6}"/>
              </a:ext>
            </a:extLst>
          </p:cNvPr>
          <p:cNvSpPr txBox="1"/>
          <p:nvPr/>
        </p:nvSpPr>
        <p:spPr>
          <a:xfrm>
            <a:off x="522898" y="1573823"/>
            <a:ext cx="8858494" cy="4247317"/>
          </a:xfrm>
          <a:prstGeom prst="rect">
            <a:avLst/>
          </a:prstGeom>
          <a:noFill/>
        </p:spPr>
        <p:txBody>
          <a:bodyPr wrap="square" rtlCol="0">
            <a:spAutoFit/>
          </a:bodyPr>
          <a:lstStyle/>
          <a:p>
            <a:r>
              <a:rPr lang="en-US" b="0" i="0" u="none" strike="noStrike" dirty="0" err="1">
                <a:solidFill>
                  <a:srgbClr val="006699"/>
                </a:solidFill>
                <a:effectLst/>
                <a:latin typeface="Calibri" panose="020F0502020204030204" pitchFamily="34" charset="0"/>
              </a:rPr>
              <a:t>Amedco</a:t>
            </a:r>
            <a:r>
              <a:rPr lang="en-US" b="0" i="0" u="none" strike="noStrike" dirty="0">
                <a:solidFill>
                  <a:srgbClr val="006699"/>
                </a:solidFill>
                <a:effectLst/>
                <a:latin typeface="Calibri" panose="020F0502020204030204" pitchFamily="34" charset="0"/>
              </a:rPr>
              <a:t>, our CME provider, asks all individuals involved in the development and presentation of Continuing Medical Education (CME) activities to disclose all relationships with commercial interests. This information is disclosed to CME activity participants. </a:t>
            </a:r>
            <a:r>
              <a:rPr lang="en-US" b="0" i="0" u="none" strike="noStrike" dirty="0" err="1">
                <a:solidFill>
                  <a:srgbClr val="006699"/>
                </a:solidFill>
                <a:effectLst/>
                <a:latin typeface="Calibri" panose="020F0502020204030204" pitchFamily="34" charset="0"/>
              </a:rPr>
              <a:t>Amedco</a:t>
            </a:r>
            <a:r>
              <a:rPr lang="en-US" b="0" i="0" u="none" strike="noStrike" dirty="0">
                <a:solidFill>
                  <a:srgbClr val="006699"/>
                </a:solidFill>
                <a:effectLst/>
                <a:latin typeface="Calibri" panose="020F0502020204030204" pitchFamily="34" charset="0"/>
              </a:rPr>
              <a:t> has procedures to resolve apparent conflicts of interest. In addition, presenters are asked to disclose when any discussion of unapproved use of pharmaceuticals and devices is being discussed.</a:t>
            </a:r>
            <a:r>
              <a:rPr lang="en-US" b="0" i="0" dirty="0">
                <a:solidFill>
                  <a:srgbClr val="006699"/>
                </a:solidFill>
                <a:effectLst/>
                <a:latin typeface="Calibri" panose="020F0502020204030204" pitchFamily="34" charset="0"/>
              </a:rPr>
              <a:t>​</a:t>
            </a:r>
            <a:br>
              <a:rPr lang="en-US" b="0" i="0" dirty="0">
                <a:solidFill>
                  <a:srgbClr val="006699"/>
                </a:solidFill>
                <a:effectLst/>
                <a:latin typeface="Calibri" panose="020F0502020204030204" pitchFamily="34" charset="0"/>
              </a:rPr>
            </a:br>
            <a:r>
              <a:rPr lang="en-US" b="0" i="0" dirty="0">
                <a:solidFill>
                  <a:srgbClr val="006699"/>
                </a:solidFill>
                <a:effectLst/>
                <a:latin typeface="Calibri" panose="020F0502020204030204" pitchFamily="34" charset="0"/>
              </a:rPr>
              <a:t>​</a:t>
            </a:r>
            <a:br>
              <a:rPr lang="en-US" b="0" i="0" dirty="0">
                <a:solidFill>
                  <a:srgbClr val="006699"/>
                </a:solidFill>
                <a:effectLst/>
                <a:latin typeface="Calibri" panose="020F0502020204030204" pitchFamily="34" charset="0"/>
              </a:rPr>
            </a:br>
            <a:r>
              <a:rPr lang="en-US" b="0" i="0" u="none" strike="noStrike" dirty="0">
                <a:solidFill>
                  <a:srgbClr val="006699"/>
                </a:solidFill>
                <a:effectLst/>
                <a:latin typeface="Calibri" panose="020F0502020204030204" pitchFamily="34" charset="0"/>
              </a:rPr>
              <a:t>I, (insert name), have no commercial relationships to disclose.</a:t>
            </a:r>
            <a:r>
              <a:rPr lang="en-US" b="0" i="0" dirty="0">
                <a:solidFill>
                  <a:srgbClr val="006699"/>
                </a:solidFill>
                <a:effectLst/>
                <a:latin typeface="Calibri" panose="020F0502020204030204" pitchFamily="34" charset="0"/>
              </a:rPr>
              <a:t>​</a:t>
            </a:r>
            <a:br>
              <a:rPr lang="en-US" b="0" i="0" dirty="0">
                <a:solidFill>
                  <a:srgbClr val="006699"/>
                </a:solidFill>
                <a:effectLst/>
                <a:latin typeface="Calibri" panose="020F0502020204030204" pitchFamily="34" charset="0"/>
              </a:rPr>
            </a:br>
            <a:r>
              <a:rPr lang="en-US" b="0" i="0" u="none" strike="noStrike" dirty="0">
                <a:solidFill>
                  <a:srgbClr val="006699"/>
                </a:solidFill>
                <a:effectLst/>
                <a:latin typeface="Calibri" panose="020F0502020204030204" pitchFamily="34" charset="0"/>
              </a:rPr>
              <a:t>-or-</a:t>
            </a:r>
            <a:r>
              <a:rPr lang="en-US" b="0" i="0" dirty="0">
                <a:solidFill>
                  <a:srgbClr val="006699"/>
                </a:solidFill>
                <a:effectLst/>
                <a:latin typeface="Calibri" panose="020F0502020204030204" pitchFamily="34" charset="0"/>
              </a:rPr>
              <a:t>​</a:t>
            </a:r>
            <a:br>
              <a:rPr lang="en-US" b="0" i="0" dirty="0">
                <a:solidFill>
                  <a:srgbClr val="006699"/>
                </a:solidFill>
                <a:effectLst/>
                <a:latin typeface="Calibri" panose="020F0502020204030204" pitchFamily="34" charset="0"/>
              </a:rPr>
            </a:br>
            <a:r>
              <a:rPr lang="en-US" b="0" i="0" u="none" strike="noStrike" dirty="0">
                <a:solidFill>
                  <a:srgbClr val="006699"/>
                </a:solidFill>
                <a:effectLst/>
                <a:latin typeface="Calibri" panose="020F0502020204030204" pitchFamily="34" charset="0"/>
              </a:rPr>
              <a:t>I, (insert name), have the following commercial relationship(s) to disclose:</a:t>
            </a:r>
            <a:r>
              <a:rPr lang="en-US" b="0" i="0" dirty="0">
                <a:solidFill>
                  <a:srgbClr val="006699"/>
                </a:solidFill>
                <a:effectLst/>
                <a:latin typeface="Calibri" panose="020F0502020204030204" pitchFamily="34" charset="0"/>
              </a:rPr>
              <a:t>​</a:t>
            </a:r>
            <a:br>
              <a:rPr lang="en-US" b="0" i="0" dirty="0">
                <a:solidFill>
                  <a:srgbClr val="006699"/>
                </a:solidFill>
                <a:effectLst/>
                <a:latin typeface="Calibri" panose="020F0502020204030204" pitchFamily="34" charset="0"/>
              </a:rPr>
            </a:br>
            <a:r>
              <a:rPr lang="en-US" b="0" i="0" u="none" strike="noStrike" dirty="0">
                <a:solidFill>
                  <a:srgbClr val="006699"/>
                </a:solidFill>
                <a:effectLst/>
                <a:latin typeface="Calibri" panose="020F0502020204030204" pitchFamily="34" charset="0"/>
              </a:rPr>
              <a:t>Company name (do not use acronyms), relationship type (speaker’s bureau, research funding, stockholder, consultant, etc.)</a:t>
            </a:r>
            <a:r>
              <a:rPr lang="en-US" b="0" i="0" dirty="0">
                <a:solidFill>
                  <a:srgbClr val="006699"/>
                </a:solidFill>
                <a:effectLst/>
                <a:latin typeface="Calibri" panose="020F0502020204030204" pitchFamily="34" charset="0"/>
              </a:rPr>
              <a:t>​</a:t>
            </a:r>
            <a:br>
              <a:rPr lang="en-US" b="0" i="0" dirty="0">
                <a:solidFill>
                  <a:srgbClr val="006699"/>
                </a:solidFill>
                <a:effectLst/>
                <a:latin typeface="Calibri" panose="020F0502020204030204" pitchFamily="34" charset="0"/>
              </a:rPr>
            </a:br>
            <a:r>
              <a:rPr lang="en-US" b="0" i="0" dirty="0">
                <a:solidFill>
                  <a:srgbClr val="006699"/>
                </a:solidFill>
                <a:effectLst/>
                <a:latin typeface="Calibri" panose="020F0502020204030204" pitchFamily="34" charset="0"/>
              </a:rPr>
              <a:t>​</a:t>
            </a:r>
            <a:br>
              <a:rPr lang="en-US" b="0" i="0" dirty="0">
                <a:solidFill>
                  <a:srgbClr val="006699"/>
                </a:solidFill>
                <a:effectLst/>
                <a:latin typeface="Calibri" panose="020F0502020204030204" pitchFamily="34" charset="0"/>
              </a:rPr>
            </a:br>
            <a:r>
              <a:rPr lang="en-US" b="0" i="0" u="none" strike="noStrike" dirty="0">
                <a:solidFill>
                  <a:srgbClr val="006699"/>
                </a:solidFill>
                <a:effectLst/>
                <a:latin typeface="Calibri" panose="020F0502020204030204" pitchFamily="34" charset="0"/>
              </a:rPr>
              <a:t>If you will be discussing any unapproved uses of pharmaceuticals or devices, add a sentence here to explain.</a:t>
            </a:r>
            <a:endParaRPr lang="en-US" dirty="0">
              <a:solidFill>
                <a:srgbClr val="006699"/>
              </a:solidFill>
            </a:endParaRPr>
          </a:p>
        </p:txBody>
      </p:sp>
    </p:spTree>
    <p:extLst>
      <p:ext uri="{BB962C8B-B14F-4D97-AF65-F5344CB8AC3E}">
        <p14:creationId xmlns:p14="http://schemas.microsoft.com/office/powerpoint/2010/main" val="132967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TSS22.potx" id="{E1471AEE-795F-4967-A364-15BAA18743A3}" vid="{CE9D6E0A-ECD0-4168-8B1C-B4CD86C3C2E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17a761-d4a0-4a49-9c4f-3dc2ec43f367" xsi:nil="true"/>
    <lcf76f155ced4ddcb4097134ff3c332f xmlns="d095a86f-3eb2-446d-a49d-0c05f2aa3ec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BCEA1F423C7A4E89D1164254A75FE2" ma:contentTypeVersion="15" ma:contentTypeDescription="Create a new document." ma:contentTypeScope="" ma:versionID="0ca9b4f61a5d629537496bc0e0ce9266">
  <xsd:schema xmlns:xsd="http://www.w3.org/2001/XMLSchema" xmlns:xs="http://www.w3.org/2001/XMLSchema" xmlns:p="http://schemas.microsoft.com/office/2006/metadata/properties" xmlns:ns2="d095a86f-3eb2-446d-a49d-0c05f2aa3eca" xmlns:ns3="ba6714de-b0a1-4e72-9411-146ca4b038a3" xmlns:ns4="4d17a761-d4a0-4a49-9c4f-3dc2ec43f367" targetNamespace="http://schemas.microsoft.com/office/2006/metadata/properties" ma:root="true" ma:fieldsID="fa2ab3b8651951232db866a1baa1bfea" ns2:_="" ns3:_="" ns4:_="">
    <xsd:import namespace="d095a86f-3eb2-446d-a49d-0c05f2aa3eca"/>
    <xsd:import namespace="ba6714de-b0a1-4e72-9411-146ca4b038a3"/>
    <xsd:import namespace="4d17a761-d4a0-4a49-9c4f-3dc2ec43f3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95a86f-3eb2-446d-a49d-0c05f2aa3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3486d5f-0198-4fe6-9ac5-bd9f70c295c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6714de-b0a1-4e72-9411-146ca4b038a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17a761-d4a0-4a49-9c4f-3dc2ec43f367"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fbbdf17-c7b0-434f-a4d8-3e812162f83f}" ma:internalName="TaxCatchAll" ma:showField="CatchAllData" ma:web="ba6714de-b0a1-4e72-9411-146ca4b038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EEFA2D-11C0-4655-8FCB-95BD19D4C283}">
  <ds:schemaRefs>
    <ds:schemaRef ds:uri="http://schemas.microsoft.com/office/2006/metadata/properties"/>
    <ds:schemaRef ds:uri="http://schemas.microsoft.com/office/infopath/2007/PartnerControls"/>
    <ds:schemaRef ds:uri="4d17a761-d4a0-4a49-9c4f-3dc2ec43f367"/>
    <ds:schemaRef ds:uri="d095a86f-3eb2-446d-a49d-0c05f2aa3eca"/>
  </ds:schemaRefs>
</ds:datastoreItem>
</file>

<file path=customXml/itemProps2.xml><?xml version="1.0" encoding="utf-8"?>
<ds:datastoreItem xmlns:ds="http://schemas.openxmlformats.org/officeDocument/2006/customXml" ds:itemID="{0B17F433-A8A4-44A2-81A0-CD1990BDCC04}">
  <ds:schemaRefs>
    <ds:schemaRef ds:uri="http://schemas.microsoft.com/sharepoint/v3/contenttype/forms"/>
  </ds:schemaRefs>
</ds:datastoreItem>
</file>

<file path=customXml/itemProps3.xml><?xml version="1.0" encoding="utf-8"?>
<ds:datastoreItem xmlns:ds="http://schemas.openxmlformats.org/officeDocument/2006/customXml" ds:itemID="{DBB3CB5B-9343-4F30-8D8C-1CB8BC572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95a86f-3eb2-446d-a49d-0c05f2aa3eca"/>
    <ds:schemaRef ds:uri="ba6714de-b0a1-4e72-9411-146ca4b038a3"/>
    <ds:schemaRef ds:uri="4d17a761-d4a0-4a49-9c4f-3dc2ec43f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ISTSS22</Template>
  <TotalTime>4</TotalTime>
  <Words>166</Words>
  <Application>Microsoft Office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Hardin, Raven</dc:creator>
  <cp:lastModifiedBy>Raven Hardin</cp:lastModifiedBy>
  <cp:revision>3</cp:revision>
  <dcterms:created xsi:type="dcterms:W3CDTF">2022-02-05T00:03:41Z</dcterms:created>
  <dcterms:modified xsi:type="dcterms:W3CDTF">2022-06-02T20:17:27Z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0x010100A4BCEA1F423C7A4E89D1164254A75FE2</vt:lpwstr>
  </property>
  <property fmtid="{D5CDD505-2E9C-101B-9397-08002B2CF9AE}" pid="3" name="Order">
    <vt:r8>100</vt:r8>
  </property>
</Properties>
</file>